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56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480A3-FCA2-4946-9DF8-B783F9F716FF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22F40-83AD-4AD0-BDF8-C32C526653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182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Conforme pode ser observado no quadro anterior, no mês de janeiro o consumo da unidade consumidora (330 kWh) foi menor do que a energia ativa injetada na rede (353 kWh), resultando disso um crédito (23 kWh) a ser utilizado em faturamento posterior. No mês de janeiro, portanto, o faturamento será apenas pelo custo de disponibilidade. Como esse custo é o valor em reais equivalente a 100 kWh, para uma tarifa de 0,347 R$/kWh, o custo de disponibilidade será de    R$ 34,70. No mês de fevereiro, a energia ativa injetada na rede (360 kWh) foi exatamente igual ao consumo, razão pela qual o crédito do mês anterior não foi aproveitado (e, novamente, a UC foi faturada pelo custo de disponibilidade). Em março, o consumo (460 kWh) foi maior do que a energia ativa injetada na rede (335 kWh), circunstância que propiciou a utilização do crédito de 23 kWh gerado no mês de janeiro. O perfil anual de consumo e geração da unidade consumidora hipotética está retratado na Tabela 2. Nota-se que, no mês de julho, novamente o consumo (350 kWh) foi menor do que a energia ativa injetada na rede (360 kWh), o que gerou um crédito de 10 kWh, a ser utilizado no faturamento de agosto, no qual a diferença entre a energia consumida e a injetada foi de 100 kWh.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DD35DB-5721-485F-A18B-1E9A05128B67}" type="slidenum">
              <a:rPr lang="pt-BR" altLang="pt-BR" smtClean="0"/>
              <a:pPr>
                <a:defRPr/>
              </a:pPr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70928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Em resumo, nos meses em que o consumo for igual ou inferior à energia injetada na rede (janeiro, fevereiro e julho, no exemplo), ou quando, embora maior o consumo, a diferença for menor ou igual a 100 kWh (abril, junho, agosto, setembro, novembro e dezembro, no exemplo), a UC será faturada apenas pelo custo de disponibilidade. Ressalta-se aqui que não foram consideradas as eventuais incidências de impostos (ICMS e PIS/COFINS), conforme item 3.6. Dessa forma, nos Estados que seguem estritamente o Convênio ICMS 6, de 2013, aprovado pelo CONFAZ, é possível que a economia total anual na fatura de energia elétrica seja inferior àquela apresentada na Tabela 2.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DD35DB-5721-485F-A18B-1E9A05128B67}" type="slidenum">
              <a:rPr lang="pt-BR" altLang="pt-BR" smtClean="0"/>
              <a:pPr>
                <a:defRPr/>
              </a:pPr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55776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No exemplo em questão, houve um excedente de energia injetada na rede no período fora de ponta. Esse saldo, para abater o consumo do período de ponta, deve ser submetido ao fator de ajuste. O fator de ajuste é o resultado da divisão do valor de uma componente da tarifa (a componente TE – Tarifa de Energia) de  ponta pela fora de ponta (nos casos do excedente ser originado no posto tarifário ponta), ou da tarifa fora de ponta pela tarifa de ponta, quando o excedente surgir no posto fora de ponta.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DD35DB-5721-485F-A18B-1E9A05128B67}" type="slidenum">
              <a:rPr lang="pt-BR" altLang="pt-BR" smtClean="0"/>
              <a:pPr>
                <a:defRPr/>
              </a:pPr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12154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Aplicado o fator de ajuste no nosso exemplo, resultou um crédito de 1.741 kWh a ser utilizado na ponta, a fim de abater o consumo daquele posto tarifário. (Líquido ponta      7.895 - 1.741 = 6.154 kWh)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DD35DB-5721-485F-A18B-1E9A05128B67}" type="slidenum">
              <a:rPr lang="pt-BR" altLang="pt-BR" smtClean="0"/>
              <a:pPr>
                <a:defRPr/>
              </a:pPr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612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053E-70DB-42EF-858F-861D88A4654D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EEF5-35ED-43B5-8A7C-3A94FB40A6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86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053E-70DB-42EF-858F-861D88A4654D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EEF5-35ED-43B5-8A7C-3A94FB40A6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6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053E-70DB-42EF-858F-861D88A4654D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EEF5-35ED-43B5-8A7C-3A94FB40A6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62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053E-70DB-42EF-858F-861D88A4654D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EEF5-35ED-43B5-8A7C-3A94FB40A6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896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053E-70DB-42EF-858F-861D88A4654D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EEF5-35ED-43B5-8A7C-3A94FB40A6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32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053E-70DB-42EF-858F-861D88A4654D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EEF5-35ED-43B5-8A7C-3A94FB40A6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51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053E-70DB-42EF-858F-861D88A4654D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EEF5-35ED-43B5-8A7C-3A94FB40A6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463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053E-70DB-42EF-858F-861D88A4654D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EEF5-35ED-43B5-8A7C-3A94FB40A6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618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053E-70DB-42EF-858F-861D88A4654D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EEF5-35ED-43B5-8A7C-3A94FB40A6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724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053E-70DB-42EF-858F-861D88A4654D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EEF5-35ED-43B5-8A7C-3A94FB40A6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97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053E-70DB-42EF-858F-861D88A4654D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EEF5-35ED-43B5-8A7C-3A94FB40A6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37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9053E-70DB-42EF-858F-861D88A4654D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FEEF5-35ED-43B5-8A7C-3A94FB40A6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47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91184"/>
            <a:ext cx="9144000" cy="587563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3512" y="692696"/>
            <a:ext cx="8507288" cy="1512168"/>
          </a:xfrm>
        </p:spPr>
        <p:txBody>
          <a:bodyPr>
            <a:noAutofit/>
          </a:bodyPr>
          <a:lstStyle/>
          <a:p>
            <a:r>
              <a:rPr lang="pt-BR" sz="2800" dirty="0"/>
              <a:t>Cadernos Temáticos ANEEL Micro e Mini Geração Distribuída Sistema de Compensação de Energia Elétrica 2ª Edição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1549783" y="5991598"/>
            <a:ext cx="1874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www.aneel.gov.br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8807C-FC7F-4C39-A888-8F4B75245670}" type="slidenum">
              <a:rPr lang="pt-BR" altLang="pt-BR" smtClean="0"/>
              <a:pPr>
                <a:defRPr/>
              </a:pPr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04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4963" y="1196753"/>
            <a:ext cx="9090595" cy="47940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2400" dirty="0"/>
              <a:t>Aproveitamento dos créditos transferência entre unidades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676158"/>
            <a:ext cx="9058275" cy="23907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4271158"/>
            <a:ext cx="8982075" cy="2409825"/>
          </a:xfrm>
          <a:prstGeom prst="rect">
            <a:avLst/>
          </a:prstGeo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8807C-FC7F-4C39-A888-8F4B75245670}" type="slidenum">
              <a:rPr lang="pt-BR" altLang="pt-BR" smtClean="0"/>
              <a:pPr>
                <a:defRPr/>
              </a:pPr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50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8807C-FC7F-4C39-A888-8F4B75245670}" type="slidenum">
              <a:rPr lang="pt-BR" altLang="pt-BR" smtClean="0"/>
              <a:pPr>
                <a:defRPr/>
              </a:pPr>
              <a:t>11</a:t>
            </a:fld>
            <a:endParaRPr lang="pt-BR" alt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468" y="548680"/>
            <a:ext cx="5502925" cy="628550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24000" y="2060849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FORMULÁRIO DE SOLICITAÇÃO DE ACESSO PARA</a:t>
            </a:r>
          </a:p>
          <a:p>
            <a:r>
              <a:rPr lang="pt-BR" dirty="0"/>
              <a:t>MICROGERAÇÃO DISTRIBUÍDA COM POTÊNCIA IGUAL OU</a:t>
            </a:r>
          </a:p>
          <a:p>
            <a:r>
              <a:rPr lang="pt-BR" dirty="0"/>
              <a:t>INFERIOR A 10kW</a:t>
            </a:r>
          </a:p>
        </p:txBody>
      </p:sp>
    </p:spTree>
    <p:extLst>
      <p:ext uri="{BB962C8B-B14F-4D97-AF65-F5344CB8AC3E}">
        <p14:creationId xmlns:p14="http://schemas.microsoft.com/office/powerpoint/2010/main" val="308266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8807C-FC7F-4C39-A888-8F4B75245670}" type="slidenum">
              <a:rPr lang="pt-BR" altLang="pt-BR" smtClean="0"/>
              <a:pPr>
                <a:defRPr/>
              </a:pPr>
              <a:t>12</a:t>
            </a:fld>
            <a:endParaRPr lang="pt-BR" alt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598700"/>
            <a:ext cx="5184576" cy="621422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559496" y="2060849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FORMULÁRIO DE SOLICITAÇÃO DE ACESSO PARA</a:t>
            </a:r>
          </a:p>
          <a:p>
            <a:r>
              <a:rPr lang="pt-BR" dirty="0"/>
              <a:t>MICROGERAÇÃO DISTRIBUÍDA COM POTÊNCIA SUPERIOR A 10kW</a:t>
            </a:r>
          </a:p>
        </p:txBody>
      </p:sp>
    </p:spTree>
    <p:extLst>
      <p:ext uri="{BB962C8B-B14F-4D97-AF65-F5344CB8AC3E}">
        <p14:creationId xmlns:p14="http://schemas.microsoft.com/office/powerpoint/2010/main" val="17269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8807C-FC7F-4C39-A888-8F4B75245670}" type="slidenum">
              <a:rPr lang="pt-BR" altLang="pt-BR" smtClean="0"/>
              <a:pPr>
                <a:defRPr/>
              </a:pPr>
              <a:t>13</a:t>
            </a:fld>
            <a:endParaRPr lang="pt-BR" alt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674732"/>
            <a:ext cx="4536504" cy="603738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847528" y="2132856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FORMULÁRIO DE SOLICITAÇÃO DE ACESSO PARA MINIGERAÇÃO</a:t>
            </a:r>
          </a:p>
          <a:p>
            <a:r>
              <a:rPr lang="pt-BR" dirty="0"/>
              <a:t>DISTRIBUÍDA</a:t>
            </a:r>
          </a:p>
        </p:txBody>
      </p:sp>
    </p:spTree>
    <p:extLst>
      <p:ext uri="{BB962C8B-B14F-4D97-AF65-F5344CB8AC3E}">
        <p14:creationId xmlns:p14="http://schemas.microsoft.com/office/powerpoint/2010/main" val="214511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9576" y="692697"/>
            <a:ext cx="8229600" cy="1034405"/>
          </a:xfrm>
        </p:spPr>
        <p:txBody>
          <a:bodyPr>
            <a:normAutofit/>
          </a:bodyPr>
          <a:lstStyle/>
          <a:p>
            <a:r>
              <a:rPr lang="pt-BR" sz="3600" dirty="0"/>
              <a:t>Exemplo UC Comercial -  São Paulo Centro</a:t>
            </a:r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374" y="1935164"/>
            <a:ext cx="7761253" cy="4389437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FF584E5-2EE7-4D1E-A04A-A57F9BA6D716}" type="slidenum">
              <a:rPr lang="pt-BR" altLang="pt-BR" sz="1600"/>
              <a:pPr>
                <a:defRPr/>
              </a:pPr>
              <a:t>14</a:t>
            </a:fld>
            <a:endParaRPr lang="pt-BR" altLang="pt-BR" sz="1600" dirty="0"/>
          </a:p>
        </p:txBody>
      </p:sp>
    </p:spTree>
    <p:extLst>
      <p:ext uri="{BB962C8B-B14F-4D97-AF65-F5344CB8AC3E}">
        <p14:creationId xmlns:p14="http://schemas.microsoft.com/office/powerpoint/2010/main" val="148838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50082" y="0"/>
            <a:ext cx="8305800" cy="1268760"/>
          </a:xfrm>
        </p:spPr>
        <p:txBody>
          <a:bodyPr>
            <a:normAutofit/>
          </a:bodyPr>
          <a:lstStyle/>
          <a:p>
            <a:pPr algn="ctr"/>
            <a:r>
              <a:rPr lang="pt-BR" sz="3200" dirty="0"/>
              <a:t>Exemplo de documentação necessária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8807C-FC7F-4C39-A888-8F4B75245670}" type="slidenum">
              <a:rPr lang="pt-BR" altLang="pt-BR" smtClean="0"/>
              <a:pPr>
                <a:defRPr/>
              </a:pPr>
              <a:t>15</a:t>
            </a:fld>
            <a:endParaRPr lang="pt-BR" alt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1" y="1268761"/>
            <a:ext cx="6533506" cy="545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4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9576" y="374418"/>
            <a:ext cx="8305800" cy="1268760"/>
          </a:xfrm>
        </p:spPr>
        <p:txBody>
          <a:bodyPr>
            <a:normAutofit/>
          </a:bodyPr>
          <a:lstStyle/>
          <a:p>
            <a:pPr algn="ctr"/>
            <a:r>
              <a:rPr lang="pt-BR" sz="3200" dirty="0"/>
              <a:t>Exemplo de documentação necessária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8807C-FC7F-4C39-A888-8F4B75245670}" type="slidenum">
              <a:rPr lang="pt-BR" altLang="pt-BR" smtClean="0"/>
              <a:pPr>
                <a:defRPr/>
              </a:pPr>
              <a:t>16</a:t>
            </a:fld>
            <a:endParaRPr lang="pt-BR" alt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264" y="1844824"/>
            <a:ext cx="872030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9084" y="548680"/>
            <a:ext cx="8305800" cy="1268760"/>
          </a:xfrm>
        </p:spPr>
        <p:txBody>
          <a:bodyPr>
            <a:normAutofit/>
          </a:bodyPr>
          <a:lstStyle/>
          <a:p>
            <a:r>
              <a:rPr lang="pt-BR" sz="2800" dirty="0"/>
              <a:t>Exemplo UC Comercial -  São Paulo Centro -  Geração diária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97732" y="2724176"/>
            <a:ext cx="6286500" cy="351313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1488578"/>
            <a:ext cx="4392488" cy="2372470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8807C-FC7F-4C39-A888-8F4B75245670}" type="slidenum">
              <a:rPr lang="pt-BR" altLang="pt-BR" smtClean="0"/>
              <a:pPr>
                <a:defRPr/>
              </a:pPr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019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135560" y="404664"/>
            <a:ext cx="8305800" cy="1268760"/>
          </a:xfrm>
        </p:spPr>
        <p:txBody>
          <a:bodyPr>
            <a:normAutofit/>
          </a:bodyPr>
          <a:lstStyle/>
          <a:p>
            <a:r>
              <a:rPr lang="pt-BR" sz="2800" dirty="0"/>
              <a:t>Exemplo UC Comercial -  São Paulo Centro -  Geração mensal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2160590"/>
            <a:ext cx="7920880" cy="4735874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8807C-FC7F-4C39-A888-8F4B75245670}" type="slidenum">
              <a:rPr lang="pt-BR" altLang="pt-BR" smtClean="0"/>
              <a:pPr>
                <a:defRPr/>
              </a:pPr>
              <a:t>18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96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872345" y="548680"/>
            <a:ext cx="8305800" cy="1268760"/>
          </a:xfrm>
        </p:spPr>
        <p:txBody>
          <a:bodyPr>
            <a:normAutofit/>
          </a:bodyPr>
          <a:lstStyle/>
          <a:p>
            <a:r>
              <a:rPr lang="pt-BR" sz="2800" dirty="0"/>
              <a:t>Exemplo UC Comercial -  São Paulo Centro -  Geração anual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5" y="1988840"/>
            <a:ext cx="6986737" cy="4696004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8807C-FC7F-4C39-A888-8F4B75245670}" type="slidenum">
              <a:rPr lang="pt-BR" altLang="pt-BR" smtClean="0"/>
              <a:pPr>
                <a:defRPr/>
              </a:pPr>
              <a:t>19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89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666" y="112094"/>
            <a:ext cx="8305800" cy="1268760"/>
          </a:xfrm>
        </p:spPr>
        <p:txBody>
          <a:bodyPr>
            <a:normAutofit/>
          </a:bodyPr>
          <a:lstStyle/>
          <a:p>
            <a:pPr algn="ctr"/>
            <a:r>
              <a:rPr lang="pt-BR" sz="3200" dirty="0"/>
              <a:t>Procedimentos de Acesso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8807C-FC7F-4C39-A888-8F4B75245670}" type="slidenum">
              <a:rPr lang="pt-BR" altLang="pt-BR" smtClean="0"/>
              <a:pPr>
                <a:defRPr/>
              </a:pPr>
              <a:t>2</a:t>
            </a:fld>
            <a:endParaRPr lang="pt-BR" alt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820" y="1473505"/>
            <a:ext cx="7262561" cy="52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9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942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9576" y="4077072"/>
            <a:ext cx="2448272" cy="1268760"/>
          </a:xfrm>
        </p:spPr>
        <p:txBody>
          <a:bodyPr>
            <a:noAutofit/>
          </a:bodyPr>
          <a:lstStyle/>
          <a:p>
            <a:r>
              <a:rPr lang="pt-BR" sz="2800" dirty="0"/>
              <a:t>Balanço de Energia Consumida x Gerada</a:t>
            </a:r>
            <a:br>
              <a:rPr lang="pt-BR" sz="2800" dirty="0"/>
            </a:b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386" y="822764"/>
            <a:ext cx="5550614" cy="6053311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8807C-FC7F-4C39-A888-8F4B75245670}" type="slidenum">
              <a:rPr lang="pt-BR" altLang="pt-BR" smtClean="0"/>
              <a:pPr>
                <a:defRPr/>
              </a:pPr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286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9616" y="0"/>
            <a:ext cx="7647384" cy="1556792"/>
          </a:xfrm>
        </p:spPr>
        <p:txBody>
          <a:bodyPr>
            <a:normAutofit/>
          </a:bodyPr>
          <a:lstStyle/>
          <a:p>
            <a:r>
              <a:rPr lang="pt-BR" sz="3200" dirty="0"/>
              <a:t>Aproveitamento dos créditos – BT</a:t>
            </a:r>
            <a:br>
              <a:rPr lang="pt-BR" sz="3200" dirty="0"/>
            </a:br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48" y="953178"/>
            <a:ext cx="6777053" cy="5873446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8807C-FC7F-4C39-A888-8F4B75245670}" type="slidenum">
              <a:rPr lang="pt-BR" altLang="pt-BR" smtClean="0"/>
              <a:pPr>
                <a:defRPr/>
              </a:pPr>
              <a:t>4</a:t>
            </a:fld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464152" y="319607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60 meses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6639562" y="3280792"/>
            <a:ext cx="824590" cy="29222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436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53497" y="268272"/>
            <a:ext cx="8305800" cy="1268760"/>
          </a:xfrm>
        </p:spPr>
        <p:txBody>
          <a:bodyPr>
            <a:normAutofit/>
          </a:bodyPr>
          <a:lstStyle/>
          <a:p>
            <a:r>
              <a:rPr lang="pt-BR" dirty="0"/>
              <a:t>Aproveitamento dos </a:t>
            </a:r>
            <a:r>
              <a:rPr lang="pt-BR" dirty="0" smtClean="0"/>
              <a:t>créditos</a:t>
            </a:r>
            <a:r>
              <a:rPr lang="pt-BR" dirty="0"/>
              <a:t>- BT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745" y="1700809"/>
            <a:ext cx="8958794" cy="3204977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8807C-FC7F-4C39-A888-8F4B75245670}" type="slidenum">
              <a:rPr lang="pt-BR" altLang="pt-BR" smtClean="0"/>
              <a:pPr>
                <a:defRPr/>
              </a:pPr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38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2200" y="116632"/>
            <a:ext cx="8305800" cy="1268760"/>
          </a:xfrm>
        </p:spPr>
        <p:txBody>
          <a:bodyPr>
            <a:normAutofit/>
          </a:bodyPr>
          <a:lstStyle/>
          <a:p>
            <a:pPr algn="ctr"/>
            <a:r>
              <a:rPr lang="pt-BR" sz="3600" dirty="0"/>
              <a:t>Aproveitamento dos créditos - BT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278" y="1270001"/>
            <a:ext cx="7823417" cy="5524525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8807C-FC7F-4C39-A888-8F4B75245670}" type="slidenum">
              <a:rPr lang="pt-BR" altLang="pt-BR" smtClean="0"/>
              <a:pPr>
                <a:defRPr/>
              </a:pPr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1848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2200" y="260648"/>
            <a:ext cx="8305800" cy="1268760"/>
          </a:xfrm>
        </p:spPr>
        <p:txBody>
          <a:bodyPr>
            <a:normAutofit/>
          </a:bodyPr>
          <a:lstStyle/>
          <a:p>
            <a:r>
              <a:rPr lang="pt-BR" sz="3200" dirty="0"/>
              <a:t>Aproveitamento dos créditos – Grupo 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916" y="1631289"/>
            <a:ext cx="8010525" cy="4410075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8807C-FC7F-4C39-A888-8F4B75245670}" type="slidenum">
              <a:rPr lang="pt-BR" altLang="pt-BR" smtClean="0"/>
              <a:pPr>
                <a:defRPr/>
              </a:pPr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21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9576" y="86915"/>
            <a:ext cx="8305800" cy="1268760"/>
          </a:xfrm>
        </p:spPr>
        <p:txBody>
          <a:bodyPr>
            <a:normAutofit/>
          </a:bodyPr>
          <a:lstStyle/>
          <a:p>
            <a:r>
              <a:rPr lang="pt-BR" sz="3600" dirty="0"/>
              <a:t>Aproveitamento dos créditos – Grupo A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476686" y="3644726"/>
            <a:ext cx="6911975" cy="31686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820" y="1355676"/>
            <a:ext cx="6884560" cy="2289051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8807C-FC7F-4C39-A888-8F4B75245670}" type="slidenum">
              <a:rPr lang="pt-BR" altLang="pt-BR" smtClean="0"/>
              <a:pPr>
                <a:defRPr/>
              </a:pPr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44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95600" y="208078"/>
            <a:ext cx="8305800" cy="1268760"/>
          </a:xfrm>
        </p:spPr>
        <p:txBody>
          <a:bodyPr>
            <a:normAutofit/>
          </a:bodyPr>
          <a:lstStyle/>
          <a:p>
            <a:r>
              <a:rPr lang="pt-BR" sz="2800" dirty="0"/>
              <a:t>Aproveitamento dos créditos – Grupo 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476839"/>
            <a:ext cx="7629525" cy="5248275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8807C-FC7F-4C39-A888-8F4B75245670}" type="slidenum">
              <a:rPr lang="pt-BR" altLang="pt-BR" smtClean="0"/>
              <a:pPr>
                <a:defRPr/>
              </a:pPr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0348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707</Words>
  <Application>Microsoft Office PowerPoint</Application>
  <PresentationFormat>Personalizar</PresentationFormat>
  <Paragraphs>52</Paragraphs>
  <Slides>20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Cadernos Temáticos ANEEL Micro e Mini Geração Distribuída Sistema de Compensação de Energia Elétrica 2ª Edição</vt:lpstr>
      <vt:lpstr>Procedimentos de Acesso</vt:lpstr>
      <vt:lpstr>Balanço de Energia Consumida x Gerada </vt:lpstr>
      <vt:lpstr>Aproveitamento dos créditos – BT </vt:lpstr>
      <vt:lpstr>Aproveitamento dos créditos- BT</vt:lpstr>
      <vt:lpstr>Aproveitamento dos créditos - BT</vt:lpstr>
      <vt:lpstr>Aproveitamento dos créditos – Grupo A</vt:lpstr>
      <vt:lpstr>Aproveitamento dos créditos – Grupo A</vt:lpstr>
      <vt:lpstr>Aproveitamento dos créditos – Grupo A</vt:lpstr>
      <vt:lpstr>Aproveitamento dos créditos transferência entre unidades</vt:lpstr>
      <vt:lpstr>Apresentação do PowerPoint</vt:lpstr>
      <vt:lpstr>Apresentação do PowerPoint</vt:lpstr>
      <vt:lpstr>Apresentação do PowerPoint</vt:lpstr>
      <vt:lpstr>Exemplo UC Comercial -  São Paulo Centro</vt:lpstr>
      <vt:lpstr>Exemplo de documentação necessária</vt:lpstr>
      <vt:lpstr>Exemplo de documentação necessária</vt:lpstr>
      <vt:lpstr>Exemplo UC Comercial -  São Paulo Centro -  Geração diária</vt:lpstr>
      <vt:lpstr>Exemplo UC Comercial -  São Paulo Centro -  Geração mensal</vt:lpstr>
      <vt:lpstr>Exemplo UC Comercial -  São Paulo Centro -  Geração anual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Cadernos Temáticos ANEEL Micro e Mini Geração Distribuída Sistema de Compensação de Energia Elétrica 2ª Edição</dc:title>
  <dc:creator>andré gimenes</dc:creator>
  <cp:lastModifiedBy>Aquiles-usp</cp:lastModifiedBy>
  <cp:revision>2</cp:revision>
  <dcterms:created xsi:type="dcterms:W3CDTF">2019-03-19T17:52:26Z</dcterms:created>
  <dcterms:modified xsi:type="dcterms:W3CDTF">2019-03-29T13:32:39Z</dcterms:modified>
</cp:coreProperties>
</file>